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63" r:id="rId4"/>
    <p:sldId id="266" r:id="rId5"/>
    <p:sldId id="264" r:id="rId6"/>
    <p:sldId id="267" r:id="rId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E5B07-38EF-4473-919F-73639B527630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204D-6C5C-4131-837D-876A43DE44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3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C788-FA3A-476E-AD8F-FF8888FA22EF}" type="datetime1">
              <a:rPr lang="pl-PL" smtClean="0"/>
              <a:t>20.05.2026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A31-2956-469B-B10E-0E61D23250DF}" type="datetime1">
              <a:rPr lang="pl-PL" smtClean="0"/>
              <a:t>20.05.2026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6EF9-6730-4D43-912E-E0B8D1B32B88}" type="datetime1">
              <a:rPr lang="pl-PL" smtClean="0"/>
              <a:t>20.05.2026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C263-104B-4F72-A0BD-AF056ADADC1F}" type="datetime1">
              <a:rPr lang="pl-PL" smtClean="0"/>
              <a:t>20.05.2026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4955-7C1B-4B22-B727-D2D7453CCB2C}" type="datetime1">
              <a:rPr lang="pl-PL" smtClean="0"/>
              <a:t>20.05.2026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303-274F-4D4A-A8BE-EA8F81151E6E}" type="datetime1">
              <a:rPr lang="pl-PL" smtClean="0"/>
              <a:t>20.05.2026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D6A7-AC07-42FC-8710-3338C53224E6}" type="datetime1">
              <a:rPr lang="pl-PL" smtClean="0"/>
              <a:t>20.05.2026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D150-B9FB-4C93-BCE7-1578009C1AC3}" type="datetime1">
              <a:rPr lang="pl-PL" smtClean="0"/>
              <a:t>20.05.2026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410-1637-4B24-AD80-4B1828AB9EEB}" type="datetime1">
              <a:rPr lang="pl-PL" smtClean="0"/>
              <a:t>20.05.2026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2A8-C13A-4D4C-BCB0-D0BD6104629E}" type="datetime1">
              <a:rPr lang="pl-PL" smtClean="0"/>
              <a:t>20.05.2026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7022-9608-4A96-804F-C4F05023845C}" type="datetime1">
              <a:rPr lang="pl-PL" smtClean="0"/>
              <a:t>20.05.2026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0D6CF3-D649-48EF-BFA7-212643F6662E}" type="datetime1">
              <a:rPr lang="pl-PL" smtClean="0"/>
              <a:t>20.05.2026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C928C0-454A-4215-9B7F-16E6C79F392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TEREN INWESTYCYJNY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GRUPY KAPITAŁOWEJ ZE PAK SA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w JANISZEWIE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4400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PAK KWB Konin S.A. 2026</a:t>
            </a:r>
          </a:p>
        </p:txBody>
      </p:sp>
    </p:spTree>
    <p:extLst>
      <p:ext uri="{BB962C8B-B14F-4D97-AF65-F5344CB8AC3E}">
        <p14:creationId xmlns:p14="http://schemas.microsoft.com/office/powerpoint/2010/main" val="280084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3534" y="1628800"/>
            <a:ext cx="82049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Grupa kapitałowa ZE PAK S.A. oferuje teren inwestycyjny w Janiszewie		</a:t>
            </a:r>
            <a:r>
              <a:rPr lang="pl-PL" dirty="0" err="1"/>
              <a:t>zu</a:t>
            </a:r>
            <a:r>
              <a:rPr lang="pl-PL" dirty="0"/>
              <a:t> Biskupim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400" dirty="0"/>
              <a:t>						                       teren </a:t>
            </a:r>
          </a:p>
          <a:p>
            <a:r>
              <a:rPr lang="pl-PL" sz="1400" dirty="0"/>
              <a:t>                                                                                                                                                                       PAK KWB Konin S.A. </a:t>
            </a:r>
          </a:p>
          <a:p>
            <a:r>
              <a:rPr lang="pl-PL" sz="1400" dirty="0"/>
              <a:t>							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7554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1. TERENY INWESTYCYJNE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4400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PAK KWB Konin S.A. 2026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B2226A-8493-41B9-B81B-69B9A3E18AAE}"/>
              </a:ext>
            </a:extLst>
          </p:cNvPr>
          <p:cNvSpPr txBox="1"/>
          <p:nvPr/>
        </p:nvSpPr>
        <p:spPr>
          <a:xfrm>
            <a:off x="413899" y="1982181"/>
            <a:ext cx="8060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1513"/>
            <a:ext cx="6034332" cy="31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543" y="548680"/>
            <a:ext cx="806091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/>
              <a:t>Charakterystyka oferty. </a:t>
            </a:r>
            <a:r>
              <a:rPr lang="pl-PL" dirty="0"/>
              <a:t>Teren inwestycyjny grupy kapitałowej ZE PAK S.A. w Janiszewie stanowił zaplecze Kopalni Węgla Brunatnego Konin.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r>
              <a:rPr lang="pl-PL" sz="1400" b="1" dirty="0"/>
              <a:t>          Na utwardzonym terenie wycofanym z produkcji znajdują się:</a:t>
            </a:r>
          </a:p>
          <a:p>
            <a:endParaRPr lang="pl-PL" sz="1400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                                                                            Budynek administracyjny pow. 209,21 m</a:t>
            </a:r>
            <a:r>
              <a:rPr lang="pl-PL" sz="1200" baseline="30000" dirty="0"/>
              <a:t>2</a:t>
            </a:r>
            <a:r>
              <a:rPr lang="pl-PL" sz="1200" dirty="0"/>
              <a:t> , 	                                      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/>
            </a:endParaRPr>
          </a:p>
          <a:p>
            <a:endParaRPr lang="pl-PL" dirty="0"/>
          </a:p>
          <a:p>
            <a:r>
              <a:rPr lang="pl-PL" dirty="0"/>
              <a:t>                                             </a:t>
            </a:r>
          </a:p>
          <a:p>
            <a:r>
              <a:rPr lang="pl-PL" sz="1800" dirty="0"/>
              <a:t> 			                        </a:t>
            </a:r>
            <a:r>
              <a:rPr lang="pl-PL" sz="1200" dirty="0"/>
              <a:t>				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200" dirty="0"/>
              <a:t>			</a:t>
            </a:r>
          </a:p>
          <a:p>
            <a:r>
              <a:rPr lang="pl-PL" sz="1200" dirty="0"/>
              <a:t>              </a:t>
            </a:r>
          </a:p>
          <a:p>
            <a:pPr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>
              <a:defRPr/>
            </a:pPr>
            <a:endParaRPr lang="pl-PL" sz="1200" dirty="0">
              <a:solidFill>
                <a:srgbClr val="FF0000"/>
              </a:solidFill>
              <a:latin typeface="Candara"/>
            </a:endParaRPr>
          </a:p>
          <a:p>
            <a:pPr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                         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Budynek </a:t>
            </a:r>
            <a:r>
              <a:rPr kumimoji="0" lang="pl-PL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 socjalny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 o pow. </a:t>
            </a:r>
            <a:r>
              <a:rPr lang="pl-PL" sz="1200" dirty="0">
                <a:latin typeface="Candara"/>
              </a:rPr>
              <a:t>586,6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 m</a:t>
            </a:r>
            <a:r>
              <a:rPr kumimoji="0" lang="pl-PL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                                                Budynek  garażowy o pow. 131,3 m</a:t>
            </a:r>
            <a:r>
              <a:rPr kumimoji="0" lang="pl-PL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+mn-cs"/>
              </a:rPr>
              <a:t>  </a:t>
            </a:r>
          </a:p>
          <a:p>
            <a:r>
              <a:rPr lang="pl-PL" sz="1200" dirty="0"/>
              <a:t>			             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4400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PAK KWB Konin S.A. 2026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9C6C8BC-715D-4798-B868-3789C7393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6" y="4287547"/>
            <a:ext cx="2088232" cy="15661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99" y="1759666"/>
            <a:ext cx="3351433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415224" cy="19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05101"/>
            <a:ext cx="3415224" cy="19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63" y="4105101"/>
            <a:ext cx="3326869" cy="19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7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548680"/>
            <a:ext cx="79908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2. Położenie. </a:t>
            </a:r>
            <a:r>
              <a:rPr lang="pl-PL" dirty="0"/>
              <a:t>Teren jest położony w gminie Brudzew, obręb Janiszew,      powiecie tureckim, województwie wielkopolskim </a:t>
            </a:r>
          </a:p>
          <a:p>
            <a:r>
              <a:rPr lang="pl-PL" dirty="0"/>
              <a:t>na działce nr 265/6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r>
              <a:rPr lang="pl-PL" dirty="0"/>
              <a:t>                                                                   </a:t>
            </a:r>
          </a:p>
          <a:p>
            <a:r>
              <a:rPr lang="pl-PL" dirty="0"/>
              <a:t>                                                            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600" dirty="0"/>
              <a:t>Bliskie sąsiedztwo przedmiotowej </a:t>
            </a:r>
          </a:p>
          <a:p>
            <a:r>
              <a:rPr lang="pl-PL" sz="1600" dirty="0"/>
              <a:t>nieruchomości stanowią </a:t>
            </a:r>
          </a:p>
          <a:p>
            <a:r>
              <a:rPr lang="pl-PL" sz="1600" dirty="0"/>
              <a:t>tereny zabudowy zagrodowej,</a:t>
            </a:r>
          </a:p>
          <a:p>
            <a:r>
              <a:rPr lang="pl-PL" sz="1600" dirty="0"/>
              <a:t>mieszkaniowej, rolnej  oraz </a:t>
            </a:r>
          </a:p>
          <a:p>
            <a:r>
              <a:rPr lang="pl-PL" sz="1600" dirty="0"/>
              <a:t>tereny wykorzystywane </a:t>
            </a:r>
          </a:p>
          <a:p>
            <a:r>
              <a:rPr lang="pl-PL" sz="1600" dirty="0"/>
              <a:t>pod farmy fotowoltaiczne.</a:t>
            </a:r>
          </a:p>
          <a:p>
            <a:endParaRPr lang="pl-PL" sz="1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4400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PAK KWB Konin S.A. 2026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644289"/>
            <a:ext cx="3888433" cy="459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5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543" y="764704"/>
            <a:ext cx="806091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3. Powierzchnia nieruchomości. </a:t>
            </a:r>
            <a:r>
              <a:rPr lang="pl-PL" dirty="0"/>
              <a:t>Całkowita powierzchnia nieruchomości wynosi </a:t>
            </a:r>
            <a:r>
              <a:rPr lang="pl-PL" b="1" dirty="0"/>
              <a:t>0,5576 ha</a:t>
            </a:r>
            <a:r>
              <a:rPr lang="pl-PL" dirty="0"/>
              <a:t>. Działka gruntu o kształcie regularnym zbliżonym do prostokąta.</a:t>
            </a:r>
          </a:p>
          <a:p>
            <a:endParaRPr lang="pl-PL" b="1" dirty="0"/>
          </a:p>
          <a:p>
            <a:r>
              <a:rPr lang="pl-PL" b="1" dirty="0"/>
              <a:t>4. Informacje dotyczące nieruchomości.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Właścicielem działki gruntu jest Skarb Państwa.  PAK Kopalnia Węgla Brunatnego Konin S.A. jest użytkownikiem wieczystym oraz właścicielem budynków na nim posadowionych.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sz="1400" b="1" dirty="0"/>
              <a:t>Działka nr 265/6 – oznaczenie użytków: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/>
              <a:t> pow. 0,5576 ha to tereny przemysłowe (Ba)</a:t>
            </a:r>
          </a:p>
          <a:p>
            <a:endParaRPr lang="pl-PL" sz="1400" dirty="0"/>
          </a:p>
          <a:p>
            <a:endParaRPr lang="pl-PL" sz="1400" dirty="0"/>
          </a:p>
          <a:p>
            <a:r>
              <a:rPr lang="pl-PL" dirty="0"/>
              <a:t>Na sprzedaż przeznaczane jest prawo użytkowania wieczystego działki gruntu wraz z prawem własności budynków na nim posadowionych. Zapraszamy do odbycia wizji lokalnej (tel. 602 </a:t>
            </a:r>
            <a:r>
              <a:rPr lang="pl-PL"/>
              <a:t>330 488 lub 723 199 649) </a:t>
            </a:r>
            <a:r>
              <a:rPr lang="pl-PL" dirty="0"/>
              <a:t>i złożenia oferty zakupu.</a:t>
            </a:r>
          </a:p>
          <a:p>
            <a:endParaRPr lang="pl-PL" b="1" dirty="0"/>
          </a:p>
          <a:p>
            <a:r>
              <a:rPr lang="pl-PL" b="1" dirty="0"/>
              <a:t>5. Charakterystyka terenu. </a:t>
            </a:r>
            <a:r>
              <a:rPr lang="pl-PL" dirty="0"/>
              <a:t>Ukształtowanie terenu, na którym znajduje się nieruchomość jest lekko nachylona w kierunku wschodnim poniżej drogi dojazdowej. Teren częściowo ogrodzony, zagospodarowany, wykonano utwardzenie, liczne nasadzenia.</a:t>
            </a:r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5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4400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PAK KWB Konin S.A. 2026</a:t>
            </a:r>
          </a:p>
        </p:txBody>
      </p:sp>
    </p:spTree>
    <p:extLst>
      <p:ext uri="{BB962C8B-B14F-4D97-AF65-F5344CB8AC3E}">
        <p14:creationId xmlns:p14="http://schemas.microsoft.com/office/powerpoint/2010/main" val="58736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1311" y="620688"/>
            <a:ext cx="8060913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6. Połączenia transportowe. </a:t>
            </a:r>
            <a:r>
              <a:rPr lang="pl-PL" dirty="0"/>
              <a:t>Nieruchomość posiada bezpośredni dostęp do drogi publicznej o nawierzchni  asfaltowej, stanowiącej własność jednostki samorządu terytorialnego.</a:t>
            </a:r>
          </a:p>
          <a:p>
            <a:endParaRPr lang="pl-PL" sz="1050" dirty="0"/>
          </a:p>
          <a:p>
            <a:r>
              <a:rPr lang="pl-PL" dirty="0"/>
              <a:t>Nieruchomość położona jest około 6,8 km od drogi wojewódzkiej nr 470, 4,5 km od centrum miejscowości Brudzew i 14,8 km do centrum Turku. W odległości  około 14,2 km znajduje się węzeł autostrady A2.</a:t>
            </a:r>
          </a:p>
          <a:p>
            <a:endParaRPr lang="pl-PL" sz="1050" dirty="0"/>
          </a:p>
          <a:p>
            <a:r>
              <a:rPr lang="pl-PL" b="1" dirty="0"/>
              <a:t>7. Infrastruktura. </a:t>
            </a:r>
            <a:r>
              <a:rPr lang="pl-PL" dirty="0"/>
              <a:t>Obszar na którym znajduje się nieruchomość posiada dostęp do następujących urządzeń sieci infrastruktury technicznej: elektroenergetycznej, wodociągowej, kanalizacji do zbiornika szczelnego, teletechnicznej. Nieruchomość posiada ogrzewanie z kotłowni na prąd, obecnie wyłączone w związku z nieużytkowaniem budynków. Na nieruchomości posadowione również są maszt antenowy WAT-25 i stacja SMP-4.</a:t>
            </a:r>
          </a:p>
          <a:p>
            <a:r>
              <a:rPr lang="pl-PL" dirty="0"/>
              <a:t>Teren utwardzony płytami drogowymi  na powierzchni około 0,14ha. </a:t>
            </a:r>
          </a:p>
          <a:p>
            <a:endParaRPr lang="pl-PL" b="1" dirty="0"/>
          </a:p>
          <a:p>
            <a:r>
              <a:rPr lang="pl-PL" dirty="0"/>
              <a:t>Na chwile obecną brak zasilana w energię elektryczną. Możliwość podłączenia z pobliskiej stacji słupowej 15/0,4 </a:t>
            </a:r>
            <a:r>
              <a:rPr lang="pl-PL" dirty="0" err="1"/>
              <a:t>kV</a:t>
            </a:r>
            <a:r>
              <a:rPr lang="pl-PL" dirty="0"/>
              <a:t>, znajdującej się po drugiej stronie drogi. Energię do stacji dostarcza Energa – Operator S.A..</a:t>
            </a:r>
          </a:p>
          <a:p>
            <a:r>
              <a:rPr lang="pl-PL" dirty="0"/>
              <a:t>Przyłącze wody z gminnej sieci wodociągowej.</a:t>
            </a:r>
          </a:p>
          <a:p>
            <a:endParaRPr lang="pl-PL" dirty="0"/>
          </a:p>
          <a:p>
            <a:endParaRPr lang="pl-PL" sz="1050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28C0-454A-4215-9B7F-16E6C79F392C}" type="slidenum">
              <a:rPr lang="pl-PL" smtClean="0"/>
              <a:t>6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4400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PAK KWB Konin S.A. 2026</a:t>
            </a:r>
          </a:p>
        </p:txBody>
      </p:sp>
    </p:spTree>
    <p:extLst>
      <p:ext uri="{BB962C8B-B14F-4D97-AF65-F5344CB8AC3E}">
        <p14:creationId xmlns:p14="http://schemas.microsoft.com/office/powerpoint/2010/main" val="2237352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3082</TotalTime>
  <Words>543</Words>
  <Application>Microsoft Office PowerPoint</Application>
  <PresentationFormat>Pokaz na ekranie (4:3)</PresentationFormat>
  <Paragraphs>85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Calibri</vt:lpstr>
      <vt:lpstr>Candara</vt:lpstr>
      <vt:lpstr>Symbol</vt:lpstr>
      <vt:lpstr>Wingdings</vt:lpstr>
      <vt:lpstr>Kształt fali</vt:lpstr>
      <vt:lpstr>TEREN INWESTYCYJNY  GRUPY KAPITAŁOWEJ ZE PAK SA  w JANISZEWIE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Rajczyk Tadeusz</dc:creator>
  <cp:lastModifiedBy>Gościmiński Radosław</cp:lastModifiedBy>
  <cp:revision>144</cp:revision>
  <cp:lastPrinted>2026-01-28T07:30:51Z</cp:lastPrinted>
  <dcterms:created xsi:type="dcterms:W3CDTF">2022-02-17T11:28:33Z</dcterms:created>
  <dcterms:modified xsi:type="dcterms:W3CDTF">2026-05-20T12:33:47Z</dcterms:modified>
</cp:coreProperties>
</file>